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02" r:id="rId2"/>
    <p:sldId id="257" r:id="rId3"/>
    <p:sldId id="320" r:id="rId4"/>
    <p:sldId id="354" r:id="rId5"/>
    <p:sldId id="355" r:id="rId6"/>
    <p:sldId id="356" r:id="rId7"/>
    <p:sldId id="307" r:id="rId8"/>
    <p:sldId id="339" r:id="rId9"/>
    <p:sldId id="340" r:id="rId10"/>
    <p:sldId id="341" r:id="rId11"/>
    <p:sldId id="357" r:id="rId12"/>
    <p:sldId id="344" r:id="rId13"/>
    <p:sldId id="342" r:id="rId14"/>
    <p:sldId id="353" r:id="rId15"/>
    <p:sldId id="352" r:id="rId16"/>
    <p:sldId id="358" r:id="rId17"/>
    <p:sldId id="359" r:id="rId18"/>
    <p:sldId id="301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412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83568" y="731520"/>
            <a:ext cx="8460432" cy="34747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Low">
              <a:buNone/>
            </a:pPr>
            <a:r>
              <a:rPr lang="ar-EG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بنية الشخصية في مدارس علم النفس</a:t>
            </a:r>
          </a:p>
          <a:p>
            <a:pPr algn="justLow">
              <a:buNone/>
            </a:pPr>
            <a:r>
              <a:rPr lang="ar-EG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الفرقة الثالثة أساسي ومميز جميع الشعب. </a:t>
            </a:r>
            <a:endParaRPr lang="ar-EG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5852" y="5143512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إعداد</a:t>
            </a:r>
            <a:b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</a:br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د. حازم شوقي الطنطاوي</a:t>
            </a:r>
            <a:endParaRPr lang="ar-EG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تحاول الهي أن تفرغ </a:t>
            </a:r>
            <a:r>
              <a:rPr lang="ar-EG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حفزاتها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الغريزية،ولكن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الأنا تقف لها بالمرصاد، وتمنعها من هذا الإفراغ الذي يتنافى مع قيم المجتمع.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ولا تستطيع الأنا أن تقوم بدورها إلا إذا كانت لديها القوة الكافية للتحكم في رغبات الهي، حينئذ يسير الجهاز النفسي سيرا طبيعيا دون أن يتعرض للخطر.</a:t>
            </a:r>
          </a:p>
          <a:p>
            <a:pPr algn="justLow"/>
            <a:endParaRPr lang="ar-EG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الصراع بين الأنا والهو: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5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ينشب صراع آخر بين الأنا </a:t>
            </a:r>
            <a:r>
              <a:rPr lang="ar-EG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والأنا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الأعلى، ولهذا الصراع أهمية في الحياة النفسية، </a:t>
            </a:r>
            <a:r>
              <a:rPr lang="ar-EG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فالأنا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الأعلى رقيب على الأنا، ويحاسبه على كل صغيرة وكبيرة.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وإذا لاحظ الأنا الأعلى شذوذا في تصرف الأنا أو أتى الأنا بفعل ينافي القيم، </a:t>
            </a:r>
            <a:r>
              <a:rPr lang="ar-EG" sz="3600" b="1" dirty="0" err="1" smtClean="0">
                <a:solidFill>
                  <a:schemeClr val="accent1">
                    <a:lumMod val="75000"/>
                  </a:schemeClr>
                </a:solidFill>
              </a:rPr>
              <a:t>فإنهخ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ينزل به العقاب.</a:t>
            </a:r>
            <a:endParaRPr lang="ar-E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الصراع بين الأنا </a:t>
            </a:r>
            <a:r>
              <a:rPr lang="ar-EG" sz="3600" b="1" dirty="0" err="1" smtClean="0">
                <a:solidFill>
                  <a:schemeClr val="accent6">
                    <a:lumMod val="75000"/>
                  </a:schemeClr>
                </a:solidFill>
              </a:rPr>
              <a:t>والأنا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الأعلى: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1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نتائج مباشرة للصراع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085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ar-EG" sz="3600" b="1" dirty="0" smtClean="0">
                <a:solidFill>
                  <a:schemeClr val="accent6"/>
                </a:solidFill>
              </a:rPr>
              <a:t>يمكن تحديد النتائج المباشرة للصراع فيما يأتي: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b="1" dirty="0" smtClean="0">
                <a:solidFill>
                  <a:srgbClr val="00B050"/>
                </a:solidFill>
              </a:rPr>
              <a:t>الشعور بالقلق.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b="1" dirty="0" smtClean="0">
                <a:solidFill>
                  <a:srgbClr val="00B050"/>
                </a:solidFill>
              </a:rPr>
              <a:t>العدوان.</a:t>
            </a:r>
            <a:endParaRPr lang="ar-EG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اللجوء إلى عالم الخيال.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الاستكانة.</a:t>
            </a:r>
            <a:endParaRPr lang="ar-EG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نتائج الصراع: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9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</a:t>
            </a:r>
            <a:r>
              <a:rPr lang="ar-EG" sz="3200" b="1" dirty="0" err="1" smtClean="0">
                <a:solidFill>
                  <a:srgbClr val="FF0000"/>
                </a:solidFill>
              </a:rPr>
              <a:t>ييي</a:t>
            </a:r>
            <a:endParaRPr lang="ar-EG" sz="3200" b="1" dirty="0" smtClean="0">
              <a:solidFill>
                <a:srgbClr val="FF0000"/>
              </a:solidFill>
            </a:endParaRPr>
          </a:p>
          <a:p>
            <a:pPr algn="r"/>
            <a:endParaRPr lang="ar-EG" sz="3200" b="1" dirty="0" smtClean="0">
              <a:solidFill>
                <a:srgbClr val="FF0000"/>
              </a:solidFill>
            </a:endParaRP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  إذا عجز الفرد عن مواجهة مشكلة من المشكلات في صراحة واقتدار، فإن ذلك يدفع به إلى أساليب مختلفة من التكيف بقصد تخفيف حدة التوتر الناتج عن الإحباط.</a:t>
            </a:r>
            <a:endParaRPr lang="ar-EG" sz="3200" b="1" dirty="0">
              <a:solidFill>
                <a:srgbClr val="FF0000"/>
              </a:solidFill>
            </a:endParaRPr>
          </a:p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r>
              <a:rPr lang="ar-EG" sz="3200" b="1" dirty="0" smtClean="0">
                <a:solidFill>
                  <a:srgbClr val="7030A0"/>
                </a:solidFill>
              </a:rPr>
              <a:t>والحيل الدفاعية تقوم على تشويه الحقيقة ابتغاء تحقيق الأغراض الآتية:</a:t>
            </a:r>
          </a:p>
          <a:p>
            <a:pPr marL="457200" indent="-457200" algn="justLow">
              <a:buFontTx/>
              <a:buChar char="-"/>
            </a:pPr>
            <a:r>
              <a:rPr lang="ar-EG" sz="3200" b="1" dirty="0" smtClean="0">
                <a:solidFill>
                  <a:schemeClr val="tx1"/>
                </a:solidFill>
              </a:rPr>
              <a:t>تجنب القلق.</a:t>
            </a:r>
          </a:p>
          <a:p>
            <a:pPr marL="457200" indent="-457200" algn="justLow">
              <a:buFontTx/>
              <a:buChar char="-"/>
            </a:pPr>
            <a:r>
              <a:rPr lang="ar-EG" sz="3200" b="1" dirty="0">
                <a:solidFill>
                  <a:schemeClr val="tx1"/>
                </a:solidFill>
              </a:rPr>
              <a:t> </a:t>
            </a:r>
            <a:r>
              <a:rPr lang="ar-EG" sz="3200" b="1" dirty="0" smtClean="0">
                <a:solidFill>
                  <a:schemeClr val="tx1"/>
                </a:solidFill>
              </a:rPr>
              <a:t>المحافظة على اعتبار الذات.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الحيل الدفاعية: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4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التبرير:</a:t>
            </a:r>
          </a:p>
          <a:p>
            <a:pPr algn="justLow"/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EG" sz="3600" b="1" dirty="0" err="1" smtClean="0">
                <a:solidFill>
                  <a:schemeClr val="accent1"/>
                </a:solidFill>
              </a:rPr>
              <a:t>ميكانيزم</a:t>
            </a:r>
            <a:r>
              <a:rPr lang="ar-EG" sz="3600" b="1" dirty="0" smtClean="0">
                <a:solidFill>
                  <a:schemeClr val="accent1"/>
                </a:solidFill>
              </a:rPr>
              <a:t> دفاعي يشوه به الفرد وجه الحقيقة، وهو ليس على علم بما يفعل.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ar-EG" sz="3600" b="1" dirty="0" smtClean="0">
                <a:solidFill>
                  <a:schemeClr val="accent6"/>
                </a:solidFill>
              </a:rPr>
              <a:t>مثال: كثيرا ما يحضر التلميذ المدرسة متأخرا، فإذا ما سأله المعلم عن سبب تأخره، أجاب بأن والدته قد فاتها أن توقظه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أمثلة للحيل الدفاعية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6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600" b="1" dirty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الكبت:</a:t>
            </a:r>
          </a:p>
          <a:p>
            <a:pPr algn="justLow"/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EG" sz="3200" dirty="0" smtClean="0">
                <a:solidFill>
                  <a:srgbClr val="7030A0"/>
                </a:solidFill>
              </a:rPr>
              <a:t>الكبت </a:t>
            </a:r>
            <a:r>
              <a:rPr lang="ar-EG" sz="3200" dirty="0">
                <a:solidFill>
                  <a:srgbClr val="7030A0"/>
                </a:solidFill>
              </a:rPr>
              <a:t>هو </a:t>
            </a:r>
            <a:r>
              <a:rPr lang="ar-EG" sz="3200" dirty="0" smtClean="0">
                <a:solidFill>
                  <a:srgbClr val="7030A0"/>
                </a:solidFill>
              </a:rPr>
              <a:t>استبعاد </a:t>
            </a:r>
            <a:r>
              <a:rPr lang="ar-EG" sz="3200" dirty="0">
                <a:solidFill>
                  <a:srgbClr val="7030A0"/>
                </a:solidFill>
              </a:rPr>
              <a:t>مادة ما مثيرة للقلق كالدوافع </a:t>
            </a:r>
            <a:r>
              <a:rPr lang="ar-EG" sz="3200" dirty="0" smtClean="0">
                <a:solidFill>
                  <a:srgbClr val="7030A0"/>
                </a:solidFill>
              </a:rPr>
              <a:t>والانفعالات </a:t>
            </a:r>
            <a:r>
              <a:rPr lang="ar-EG" sz="3200" dirty="0">
                <a:solidFill>
                  <a:srgbClr val="7030A0"/>
                </a:solidFill>
              </a:rPr>
              <a:t>والأفكار الشعورية المؤلمة والمخيفة والمخزية ، وطردها إلى حيز اللاشعور . فالكبت يمثل الوسيلة التي يتقي بها الإنسان إدراك نوازعه </a:t>
            </a:r>
            <a:r>
              <a:rPr lang="ar-EG" sz="3200" dirty="0" smtClean="0">
                <a:solidFill>
                  <a:srgbClr val="7030A0"/>
                </a:solidFill>
              </a:rPr>
              <a:t>ودوافعه التي يفضل إنكارها</a:t>
            </a:r>
            <a:r>
              <a:rPr lang="ar-EG" sz="3200" dirty="0" smtClean="0"/>
              <a:t>. </a:t>
            </a:r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 smtClean="0"/>
              <a:t>     </a:t>
            </a:r>
            <a:r>
              <a:rPr lang="ar-EG" sz="3200" dirty="0" smtClean="0">
                <a:solidFill>
                  <a:srgbClr val="00B050"/>
                </a:solidFill>
              </a:rPr>
              <a:t>ويختلف </a:t>
            </a:r>
            <a:r>
              <a:rPr lang="ar-EG" sz="3200" dirty="0">
                <a:solidFill>
                  <a:srgbClr val="00B050"/>
                </a:solidFill>
              </a:rPr>
              <a:t>الكبت عن قمع الإنسان لنوازعه في أنه في عملية القمع يضبط الفرد نفسه ويحبسها </a:t>
            </a:r>
            <a:r>
              <a:rPr lang="ar-EG" sz="3200" dirty="0" err="1">
                <a:solidFill>
                  <a:srgbClr val="00B050"/>
                </a:solidFill>
              </a:rPr>
              <a:t>أويمنعها</a:t>
            </a:r>
            <a:r>
              <a:rPr lang="ar-EG" sz="3200" dirty="0">
                <a:solidFill>
                  <a:srgbClr val="00B050"/>
                </a:solidFill>
              </a:rPr>
              <a:t> عما تشتهيه وتندفع إليه من الأمور </a:t>
            </a:r>
            <a:r>
              <a:rPr lang="ar-EG" sz="3600" dirty="0">
                <a:solidFill>
                  <a:srgbClr val="00B050"/>
                </a:solidFill>
              </a:rPr>
              <a:t>المحرمة أو غير المرغوبة من قبل الجماعة. </a:t>
            </a:r>
            <a:endParaRPr lang="ar-EG" sz="3600" b="1" dirty="0" smtClean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أمثلة للحيل الدفاعية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1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600" b="1" dirty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الإسقاط:</a:t>
            </a:r>
          </a:p>
          <a:p>
            <a:pPr algn="justLow"/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EG" sz="3600" dirty="0" smtClean="0"/>
              <a:t>الإسقاط </a:t>
            </a:r>
            <a:r>
              <a:rPr lang="ar-EG" sz="3600" dirty="0"/>
              <a:t>هو أن ينسب الشخص إلى غيره من الناس دفعاته غير المقبولة ويعزو إ</a:t>
            </a:r>
            <a:r>
              <a:rPr lang="ar-EG" sz="3600" dirty="0" smtClean="0"/>
              <a:t>ليهم </a:t>
            </a:r>
            <a:r>
              <a:rPr lang="ar-EG" sz="3600" dirty="0"/>
              <a:t>رغباته الكريهة وعيوبه ويلحق بهم أفكاره </a:t>
            </a:r>
            <a:r>
              <a:rPr lang="ar-EG" sz="3600" dirty="0" err="1"/>
              <a:t>التى</a:t>
            </a:r>
            <a:r>
              <a:rPr lang="ar-EG" sz="3600" dirty="0"/>
              <a:t> تسبب له الألم وتثير لديه مشاعر الذنب .</a:t>
            </a:r>
            <a:br>
              <a:rPr lang="ar-EG" sz="3600" dirty="0"/>
            </a:br>
            <a:r>
              <a:rPr lang="ar-EG" sz="3600" dirty="0" smtClean="0"/>
              <a:t>   </a:t>
            </a:r>
          </a:p>
          <a:p>
            <a:pPr algn="justLow"/>
            <a:r>
              <a:rPr lang="ar-EG" sz="3600" dirty="0"/>
              <a:t> </a:t>
            </a:r>
            <a:r>
              <a:rPr lang="ar-EG" sz="3600" dirty="0" smtClean="0"/>
              <a:t>    فيقول على فلان أنه بخيل، نافيا عن نفسه صفة البخل مثلاً.</a:t>
            </a:r>
            <a:endParaRPr lang="ar-EG" sz="3600" b="1" dirty="0" smtClean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أمثلة للحيل الدفاعية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94805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800" b="1" dirty="0" smtClean="0">
                <a:solidFill>
                  <a:schemeClr val="tx2"/>
                </a:solidFill>
                <a:cs typeface="Malik Lt BT" pitchFamily="2" charset="-78"/>
              </a:rPr>
              <a:t> </a:t>
            </a:r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</a:t>
            </a:r>
          </a:p>
          <a:p>
            <a:pPr algn="justLow"/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  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cs typeface="Malik Lt BT" pitchFamily="2" charset="-78"/>
            </a:endParaRPr>
          </a:p>
          <a:p>
            <a:pPr algn="justLow"/>
            <a:endParaRPr lang="en-US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pic>
        <p:nvPicPr>
          <p:cNvPr id="6" name="Picture 15" descr="b2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Fannan6\Desktop\أشك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2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أولا نظرية التحليل النفسي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يعتبر التحليل النفسي من أبرز مدارس علم النفس، والتي حددت بقوة شكل علم النفس الحديث، بل وربما تكون أكثرها شيوعًا على لسان غير المتخصصين وفي لغة الناس اليومية.</a:t>
            </a:r>
          </a:p>
          <a:p>
            <a:pPr algn="justLow"/>
            <a:r>
              <a:rPr lang="ar-EG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ar-EG" sz="3600" b="1" dirty="0" smtClean="0">
                <a:solidFill>
                  <a:schemeClr val="tx1"/>
                </a:solidFill>
              </a:rPr>
              <a:t>وحقيقة اتجاه التحليل النفسي في علم النفس أنه يجمع نظرية في الشخصية، ونظرية في النمو، وطريقة لعلاج الأمراض النفسية واضطرابات الشخصية.</a:t>
            </a:r>
            <a:endParaRPr lang="ar-EG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مقدمة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 algn="justLow"/>
            <a:r>
              <a:rPr lang="ar-EG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ar-EG" sz="3600" b="1" dirty="0" smtClean="0">
                <a:solidFill>
                  <a:srgbClr val="7030A0"/>
                </a:solidFill>
              </a:rPr>
              <a:t>قسم فرويد الجهاز النفسي إلى ثلاثة منظمات </a:t>
            </a:r>
            <a:r>
              <a:rPr lang="ar-EG" sz="3600" b="1" dirty="0" err="1" smtClean="0">
                <a:solidFill>
                  <a:srgbClr val="7030A0"/>
                </a:solidFill>
              </a:rPr>
              <a:t>رئيسةهي</a:t>
            </a:r>
            <a:r>
              <a:rPr lang="ar-EG" sz="3600" b="1" dirty="0" smtClean="0">
                <a:solidFill>
                  <a:srgbClr val="7030A0"/>
                </a:solidFill>
              </a:rPr>
              <a:t>:</a:t>
            </a:r>
          </a:p>
          <a:p>
            <a:pPr algn="justLow"/>
            <a:r>
              <a:rPr lang="ar-EG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(أ) جهاز الهي: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ar-EG" sz="3600" b="1" dirty="0" smtClean="0">
                <a:solidFill>
                  <a:schemeClr val="tx1"/>
                </a:solidFill>
              </a:rPr>
              <a:t>ويشمل جهاز الهي على القوى الغريزية وعلى المكبوتات من خبرات </a:t>
            </a:r>
            <a:r>
              <a:rPr lang="ar-EG" sz="3600" b="1" dirty="0" err="1" smtClean="0">
                <a:solidFill>
                  <a:schemeClr val="tx1"/>
                </a:solidFill>
              </a:rPr>
              <a:t>وحفزات</a:t>
            </a:r>
            <a:r>
              <a:rPr lang="ar-EG" sz="3600" b="1" dirty="0" smtClean="0">
                <a:solidFill>
                  <a:schemeClr val="tx1"/>
                </a:solidFill>
              </a:rPr>
              <a:t> </a:t>
            </a:r>
            <a:r>
              <a:rPr lang="ar-EG" sz="3600" b="1" dirty="0" err="1" smtClean="0">
                <a:solidFill>
                  <a:schemeClr val="tx1"/>
                </a:solidFill>
              </a:rPr>
              <a:t>ووجدانات</a:t>
            </a:r>
            <a:r>
              <a:rPr lang="ar-EG" sz="3600" b="1" dirty="0" smtClean="0">
                <a:solidFill>
                  <a:schemeClr val="tx1"/>
                </a:solidFill>
              </a:rPr>
              <a:t> أعيدت ثانيا إلى الهي دون تدخل الشعور (كبت أولي)أو بعد أن بلغت الشعور (كبت ثانوي).</a:t>
            </a: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</a:t>
            </a:r>
            <a:r>
              <a:rPr lang="ar-EG" sz="3600" b="1" dirty="0" smtClean="0">
                <a:solidFill>
                  <a:schemeClr val="accent1"/>
                </a:solidFill>
              </a:rPr>
              <a:t>وتعمل الهي وفق مبدأ اللذة.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الجهاز النفسي عند فرويد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2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(ب) جهاز الأنا: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ar-EG" sz="3600" b="1" dirty="0" smtClean="0">
                <a:solidFill>
                  <a:schemeClr val="tx1"/>
                </a:solidFill>
              </a:rPr>
              <a:t>ويشتق اشتقاقا من جهاز الهي، نتيجة احتكاكه بالواقع، ويشتمل في جانبه الشعوري على كل ما نشعر به من إدراكات وعواطف وانفعالات وتفكير منطقي.</a:t>
            </a: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  بينما يشتمل في جانبه قبل الشعوري على الذكريات والمعارف الكامنة قبل الشعور.</a:t>
            </a: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</a:t>
            </a:r>
            <a:r>
              <a:rPr lang="ar-EG" sz="3600" b="1" dirty="0" smtClean="0">
                <a:solidFill>
                  <a:schemeClr val="accent1"/>
                </a:solidFill>
              </a:rPr>
              <a:t>وتعمل الأنا وفق مبدأ الواقع.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الجهاز النفسي عند فرويد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(ج) الأنا العليا: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ar-EG" sz="3600" b="1" dirty="0" smtClean="0">
                <a:solidFill>
                  <a:srgbClr val="002060"/>
                </a:solidFill>
              </a:rPr>
              <a:t>وينشأ اشتقاقا من الأنا، بمعنى أنه تعديل </a:t>
            </a:r>
            <a:r>
              <a:rPr lang="ar-EG" sz="3600" b="1" dirty="0" err="1" smtClean="0">
                <a:solidFill>
                  <a:srgbClr val="002060"/>
                </a:solidFill>
              </a:rPr>
              <a:t>للأنا</a:t>
            </a:r>
            <a:r>
              <a:rPr lang="ar-EG" sz="3600" b="1" dirty="0" smtClean="0">
                <a:solidFill>
                  <a:srgbClr val="002060"/>
                </a:solidFill>
              </a:rPr>
              <a:t> عن طريق </a:t>
            </a:r>
            <a:r>
              <a:rPr lang="ar-EG" sz="3600" b="1" dirty="0" err="1" smtClean="0">
                <a:solidFill>
                  <a:srgbClr val="002060"/>
                </a:solidFill>
              </a:rPr>
              <a:t>استدخال</a:t>
            </a:r>
            <a:r>
              <a:rPr lang="ar-EG" sz="3600" b="1" dirty="0" smtClean="0">
                <a:solidFill>
                  <a:srgbClr val="002060"/>
                </a:solidFill>
              </a:rPr>
              <a:t> دوافع الكبت، </a:t>
            </a:r>
            <a:r>
              <a:rPr lang="ar-EG" sz="3600" b="1" dirty="0" err="1" smtClean="0">
                <a:solidFill>
                  <a:srgbClr val="002060"/>
                </a:solidFill>
              </a:rPr>
              <a:t>واستدخال</a:t>
            </a:r>
            <a:r>
              <a:rPr lang="ar-EG" sz="3600" b="1" dirty="0" smtClean="0">
                <a:solidFill>
                  <a:srgbClr val="002060"/>
                </a:solidFill>
              </a:rPr>
              <a:t> الصورة المثالية للوالد من نفس الجنس إبان </a:t>
            </a:r>
            <a:r>
              <a:rPr lang="ar-EG" sz="3600" b="1" dirty="0" err="1" smtClean="0">
                <a:solidFill>
                  <a:srgbClr val="002060"/>
                </a:solidFill>
              </a:rPr>
              <a:t>التوحدات</a:t>
            </a:r>
            <a:r>
              <a:rPr lang="ar-EG" sz="3600" b="1" dirty="0" smtClean="0">
                <a:solidFill>
                  <a:srgbClr val="002060"/>
                </a:solidFill>
              </a:rPr>
              <a:t> التي تحدث عند تصفية الصراع </a:t>
            </a:r>
            <a:r>
              <a:rPr lang="ar-EG" sz="3600" b="1" dirty="0" err="1" smtClean="0">
                <a:solidFill>
                  <a:srgbClr val="002060"/>
                </a:solidFill>
              </a:rPr>
              <a:t>الأوديبي</a:t>
            </a:r>
            <a:r>
              <a:rPr lang="ar-EG" sz="3600" b="1" dirty="0" smtClean="0">
                <a:solidFill>
                  <a:srgbClr val="002060"/>
                </a:solidFill>
              </a:rPr>
              <a:t>، مما يتمخض عن نشأة الضمير الخلقي</a:t>
            </a:r>
            <a:r>
              <a:rPr lang="ar-EG" sz="36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</a:t>
            </a:r>
            <a:r>
              <a:rPr lang="ar-EG" sz="3600" b="1" dirty="0" smtClean="0">
                <a:solidFill>
                  <a:schemeClr val="accent1"/>
                </a:solidFill>
              </a:rPr>
              <a:t>وتتحالف الأنا العليا مع الأنا، والذي يضمن الدفاع ضد الغرائز.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الجهاز النفسي عند فرويد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مفاهيم التحليل النفسي</a:t>
            </a:r>
            <a:endParaRPr lang="en-US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ar-EG" sz="3600" b="1" dirty="0" smtClean="0">
                <a:solidFill>
                  <a:schemeClr val="accent6"/>
                </a:solidFill>
              </a:rPr>
              <a:t>الدينامية:</a:t>
            </a:r>
            <a:endParaRPr lang="ar-EG" sz="3600" b="1" dirty="0">
              <a:solidFill>
                <a:schemeClr val="accent6"/>
              </a:solidFill>
            </a:endParaRPr>
          </a:p>
          <a:p>
            <a:pPr algn="justLow"/>
            <a:r>
              <a:rPr lang="ar-EG" sz="3600" b="1" dirty="0" smtClean="0">
                <a:solidFill>
                  <a:schemeClr val="accent6"/>
                </a:solidFill>
              </a:rPr>
              <a:t> </a:t>
            </a:r>
            <a:r>
              <a:rPr lang="ar-EG" sz="3600" b="1" dirty="0" smtClean="0">
                <a:solidFill>
                  <a:srgbClr val="002060"/>
                </a:solidFill>
              </a:rPr>
              <a:t>وتعني الكل العضوي أو </a:t>
            </a:r>
            <a:r>
              <a:rPr lang="ar-EG" sz="3600" b="1" dirty="0" err="1" smtClean="0">
                <a:solidFill>
                  <a:srgbClr val="002060"/>
                </a:solidFill>
              </a:rPr>
              <a:t>الجشطلت</a:t>
            </a:r>
            <a:r>
              <a:rPr lang="ar-EG" sz="3600" b="1" dirty="0" smtClean="0">
                <a:solidFill>
                  <a:srgbClr val="002060"/>
                </a:solidFill>
              </a:rPr>
              <a:t> في مقابل الكل </a:t>
            </a:r>
            <a:r>
              <a:rPr lang="ar-EG" sz="3600" b="1" dirty="0" err="1">
                <a:solidFill>
                  <a:srgbClr val="002060"/>
                </a:solidFill>
              </a:rPr>
              <a:t>ا</a:t>
            </a:r>
            <a:r>
              <a:rPr lang="ar-EG" sz="3600" b="1" dirty="0" err="1" smtClean="0">
                <a:solidFill>
                  <a:srgbClr val="002060"/>
                </a:solidFill>
              </a:rPr>
              <a:t>لذراتي</a:t>
            </a:r>
            <a:r>
              <a:rPr lang="ar-EG" sz="3600" b="1" dirty="0" smtClean="0">
                <a:solidFill>
                  <a:srgbClr val="002060"/>
                </a:solidFill>
              </a:rPr>
              <a:t>، بمعنى أن الظاهرة النفسية من حيث هي كل كانت تعتبر قديما بمثابة تجميع لعدد من الأجزاء، ولم يكن الكل أكثر من حاصل جمع لهذه الأجزاء.</a:t>
            </a:r>
          </a:p>
          <a:p>
            <a:pPr algn="justLow"/>
            <a:r>
              <a:rPr lang="ar-EG" sz="3600" b="1" dirty="0">
                <a:solidFill>
                  <a:schemeClr val="accent6"/>
                </a:solidFill>
              </a:rPr>
              <a:t> </a:t>
            </a:r>
            <a:r>
              <a:rPr lang="ar-EG" sz="3600" b="1" dirty="0" smtClean="0">
                <a:solidFill>
                  <a:schemeClr val="accent6"/>
                </a:solidFill>
              </a:rPr>
              <a:t> ولكن الكل النفسي ليس حاصل جمع الأجزاء، بل هو هذا الانتظام الذي </a:t>
            </a:r>
            <a:r>
              <a:rPr lang="ar-EG" sz="3600" b="1" dirty="0" err="1" smtClean="0">
                <a:solidFill>
                  <a:schemeClr val="accent6"/>
                </a:solidFill>
              </a:rPr>
              <a:t>ينتجى</a:t>
            </a:r>
            <a:r>
              <a:rPr lang="ar-EG" sz="3600" b="1" dirty="0" smtClean="0">
                <a:solidFill>
                  <a:schemeClr val="accent6"/>
                </a:solidFill>
              </a:rPr>
              <a:t> كمحصلة للصراع بين جميع الأجزاء الحقيقية العضوية.</a:t>
            </a: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Low"/>
            <a:endParaRPr lang="ar-EG" sz="36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1040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مفاهيم التحليل النفسي: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386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rgbClr val="002060"/>
                </a:solidFill>
              </a:rPr>
              <a:t>الوظيفية:</a:t>
            </a:r>
          </a:p>
          <a:p>
            <a:pPr algn="justLow"/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 يعني الكل الوظيفي في مقابل الكل الميكانيكي.</a:t>
            </a:r>
          </a:p>
          <a:p>
            <a:pPr algn="justLow"/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 </a:t>
            </a:r>
            <a:r>
              <a:rPr lang="ar-EG" sz="3600" b="1" dirty="0" smtClean="0">
                <a:solidFill>
                  <a:srgbClr val="00B050"/>
                </a:solidFill>
              </a:rPr>
              <a:t>فالظاهرة النفسية هي كل وظيفي وهي وحدة وظيفية، والسلوك هو في صميمه تلك الوظيفة التي يسعى إلى تحقيقها.</a:t>
            </a:r>
          </a:p>
          <a:p>
            <a:pPr algn="justLow"/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والدينامية والوظيفية مفهومان أساسيان، والشخصية لا تزيد عن أن تكون ترجمة لهذين المفهومين.</a:t>
            </a:r>
            <a:endParaRPr lang="ar-EG" sz="36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0320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مفاهيم التحليل النفسي: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5011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731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creation</dc:creator>
  <cp:lastModifiedBy>Dr Hazem</cp:lastModifiedBy>
  <cp:revision>258</cp:revision>
  <dcterms:created xsi:type="dcterms:W3CDTF">2014-07-12T08:41:45Z</dcterms:created>
  <dcterms:modified xsi:type="dcterms:W3CDTF">2020-03-21T17:16:18Z</dcterms:modified>
</cp:coreProperties>
</file>